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6"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202A5CA-A9C1-48C0-9F4F-59708DDEF465}" type="datetimeFigureOut">
              <a:rPr lang="tr-TR" smtClean="0"/>
              <a:t>3.12.2019</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695D5E7-A582-4399-807B-130E2A38B6CC}"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1186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02A5CA-A9C1-48C0-9F4F-59708DDEF465}" type="datetimeFigureOut">
              <a:rPr lang="tr-TR" smtClean="0"/>
              <a:t>3.12.2019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95D5E7-A582-4399-807B-130E2A38B6CC}" type="slidenum">
              <a:rPr lang="tr-TR" smtClean="0"/>
              <a:t>‹#›</a:t>
            </a:fld>
            <a:endParaRPr lang="tr-TR"/>
          </a:p>
        </p:txBody>
      </p:sp>
    </p:spTree>
    <p:extLst>
      <p:ext uri="{BB962C8B-B14F-4D97-AF65-F5344CB8AC3E}">
        <p14:creationId xmlns:p14="http://schemas.microsoft.com/office/powerpoint/2010/main" val="283974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02A5CA-A9C1-48C0-9F4F-59708DDEF465}" type="datetimeFigureOut">
              <a:rPr lang="tr-TR" smtClean="0"/>
              <a:t>3.12.2019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95D5E7-A582-4399-807B-130E2A38B6CC}" type="slidenum">
              <a:rPr lang="tr-TR" smtClean="0"/>
              <a:t>‹#›</a:t>
            </a:fld>
            <a:endParaRPr lang="tr-TR"/>
          </a:p>
        </p:txBody>
      </p:sp>
    </p:spTree>
    <p:extLst>
      <p:ext uri="{BB962C8B-B14F-4D97-AF65-F5344CB8AC3E}">
        <p14:creationId xmlns:p14="http://schemas.microsoft.com/office/powerpoint/2010/main" val="305218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02A5CA-A9C1-48C0-9F4F-59708DDEF465}" type="datetimeFigureOut">
              <a:rPr lang="tr-TR" smtClean="0"/>
              <a:t>3.12.2019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95D5E7-A582-4399-807B-130E2A38B6CC}" type="slidenum">
              <a:rPr lang="tr-TR" smtClean="0"/>
              <a:t>‹#›</a:t>
            </a:fld>
            <a:endParaRPr lang="tr-TR"/>
          </a:p>
        </p:txBody>
      </p:sp>
    </p:spTree>
    <p:extLst>
      <p:ext uri="{BB962C8B-B14F-4D97-AF65-F5344CB8AC3E}">
        <p14:creationId xmlns:p14="http://schemas.microsoft.com/office/powerpoint/2010/main" val="205856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202A5CA-A9C1-48C0-9F4F-59708DDEF465}" type="datetimeFigureOut">
              <a:rPr lang="tr-TR" smtClean="0"/>
              <a:t>3.12.2019</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695D5E7-A582-4399-807B-130E2A38B6CC}"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395896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02A5CA-A9C1-48C0-9F4F-59708DDEF465}" type="datetimeFigureOut">
              <a:rPr lang="tr-TR" smtClean="0"/>
              <a:t>3.12.2019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95D5E7-A582-4399-807B-130E2A38B6CC}" type="slidenum">
              <a:rPr lang="tr-TR" smtClean="0"/>
              <a:t>‹#›</a:t>
            </a:fld>
            <a:endParaRPr lang="tr-TR"/>
          </a:p>
        </p:txBody>
      </p:sp>
    </p:spTree>
    <p:extLst>
      <p:ext uri="{BB962C8B-B14F-4D97-AF65-F5344CB8AC3E}">
        <p14:creationId xmlns:p14="http://schemas.microsoft.com/office/powerpoint/2010/main" val="65700541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57300" y="2909102"/>
            <a:ext cx="4800600" cy="299639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633864" y="2909102"/>
            <a:ext cx="4800600" cy="299639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02A5CA-A9C1-48C0-9F4F-59708DDEF465}" type="datetimeFigureOut">
              <a:rPr lang="tr-TR" smtClean="0"/>
              <a:t>3.12.2019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695D5E7-A582-4399-807B-130E2A38B6CC}" type="slidenum">
              <a:rPr lang="tr-TR" smtClean="0"/>
              <a:t>‹#›</a:t>
            </a:fld>
            <a:endParaRPr lang="tr-TR"/>
          </a:p>
        </p:txBody>
      </p:sp>
    </p:spTree>
    <p:extLst>
      <p:ext uri="{BB962C8B-B14F-4D97-AF65-F5344CB8AC3E}">
        <p14:creationId xmlns:p14="http://schemas.microsoft.com/office/powerpoint/2010/main" val="12104245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02A5CA-A9C1-48C0-9F4F-59708DDEF465}" type="datetimeFigureOut">
              <a:rPr lang="tr-TR" smtClean="0"/>
              <a:t>3.12.2019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695D5E7-A582-4399-807B-130E2A38B6CC}" type="slidenum">
              <a:rPr lang="tr-TR" smtClean="0"/>
              <a:t>‹#›</a:t>
            </a:fld>
            <a:endParaRPr lang="tr-TR"/>
          </a:p>
        </p:txBody>
      </p:sp>
    </p:spTree>
    <p:extLst>
      <p:ext uri="{BB962C8B-B14F-4D97-AF65-F5344CB8AC3E}">
        <p14:creationId xmlns:p14="http://schemas.microsoft.com/office/powerpoint/2010/main" val="53244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2A5CA-A9C1-48C0-9F4F-59708DDEF465}" type="datetimeFigureOut">
              <a:rPr lang="tr-TR" smtClean="0"/>
              <a:t>3.12.2019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695D5E7-A582-4399-807B-130E2A38B6CC}" type="slidenum">
              <a:rPr lang="tr-TR" smtClean="0"/>
              <a:t>‹#›</a:t>
            </a:fld>
            <a:endParaRPr lang="tr-TR"/>
          </a:p>
        </p:txBody>
      </p:sp>
    </p:spTree>
    <p:extLst>
      <p:ext uri="{BB962C8B-B14F-4D97-AF65-F5344CB8AC3E}">
        <p14:creationId xmlns:p14="http://schemas.microsoft.com/office/powerpoint/2010/main" val="153214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smtClean="0"/>
              <a:t>Asıl başlık stili için tıklatın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65051" y="6375679"/>
            <a:ext cx="1233355" cy="348462"/>
          </a:xfrm>
        </p:spPr>
        <p:txBody>
          <a:bodyPr/>
          <a:lstStyle/>
          <a:p>
            <a:fld id="{A202A5CA-A9C1-48C0-9F4F-59708DDEF465}" type="datetimeFigureOut">
              <a:rPr lang="tr-TR" smtClean="0"/>
              <a:t>3.12.2019</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0695D5E7-A582-4399-807B-130E2A38B6CC}"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65745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65950" y="6375679"/>
            <a:ext cx="1232456" cy="348462"/>
          </a:xfrm>
        </p:spPr>
        <p:txBody>
          <a:bodyPr/>
          <a:lstStyle/>
          <a:p>
            <a:fld id="{A202A5CA-A9C1-48C0-9F4F-59708DDEF465}" type="datetimeFigureOut">
              <a:rPr lang="tr-TR" smtClean="0"/>
              <a:t>3.12.2019</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0695D5E7-A582-4399-807B-130E2A38B6CC}" type="slidenum">
              <a:rPr lang="tr-TR" smtClean="0"/>
              <a:t>‹#›</a:t>
            </a:fld>
            <a:endParaRPr lang="tr-TR"/>
          </a:p>
        </p:txBody>
      </p:sp>
    </p:spTree>
    <p:extLst>
      <p:ext uri="{BB962C8B-B14F-4D97-AF65-F5344CB8AC3E}">
        <p14:creationId xmlns:p14="http://schemas.microsoft.com/office/powerpoint/2010/main" val="291105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202A5CA-A9C1-48C0-9F4F-59708DDEF465}" type="datetimeFigureOut">
              <a:rPr lang="tr-TR" smtClean="0"/>
              <a:t>3.12.2019</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695D5E7-A582-4399-807B-130E2A38B6CC}"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7669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057" y="0"/>
            <a:ext cx="11910943" cy="6858000"/>
          </a:xfrm>
          <a:prstGeom prst="rect">
            <a:avLst/>
          </a:prstGeom>
        </p:spPr>
      </p:pic>
    </p:spTree>
    <p:extLst>
      <p:ext uri="{BB962C8B-B14F-4D97-AF65-F5344CB8AC3E}">
        <p14:creationId xmlns:p14="http://schemas.microsoft.com/office/powerpoint/2010/main" val="629883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a:xfrm>
            <a:off x="1251678" y="151378"/>
            <a:ext cx="10178322" cy="1956555"/>
          </a:xfrm>
          <a:prstGeom prst="rect">
            <a:avLst/>
          </a:prstGeom>
        </p:spPr>
        <p:txBody>
          <a:bodyPr vert="horz" lIns="91440" tIns="45720" rIns="91440" bIns="45720" rtlCol="0" anchor="ctr">
            <a:normAutofit fontScale="60000" lnSpcReduction="20000"/>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pPr algn="l"/>
            <a:r>
              <a:rPr lang="tr-TR" sz="2000" spc="200" dirty="0"/>
              <a:t>6. </a:t>
            </a:r>
            <a:r>
              <a:rPr lang="tr-TR" sz="2000" spc="200" dirty="0"/>
              <a:t>Bilişim Teknolojileri Alanı Mezunu Öğrencilerin YÖNELEBİLECEKLERİ ALAN BAZLI Mühendislik Fakülteleri</a:t>
            </a:r>
            <a:br>
              <a:rPr lang="tr-TR" sz="2000" spc="200" dirty="0"/>
            </a:br>
            <a:r>
              <a:rPr lang="tr-TR" sz="2000" spc="200" dirty="0"/>
              <a:t> </a:t>
            </a:r>
            <a:br>
              <a:rPr lang="tr-TR" sz="2000" spc="200" dirty="0"/>
            </a:br>
            <a:r>
              <a:rPr lang="tr-TR" sz="2000" spc="200" dirty="0"/>
              <a:t>  Bilgisayar Mühendisliği (M.T.O.K.) 4 </a:t>
            </a:r>
            <a:r>
              <a:rPr lang="tr-TR" sz="2000" spc="200" dirty="0" smtClean="0"/>
              <a:t>MF-4</a:t>
            </a:r>
          </a:p>
          <a:p>
            <a:pPr algn="l"/>
            <a:r>
              <a:rPr lang="tr-TR" sz="2000" spc="200" dirty="0"/>
              <a:t/>
            </a:r>
            <a:br>
              <a:rPr lang="tr-TR" sz="2000" spc="200" dirty="0"/>
            </a:br>
            <a:r>
              <a:rPr lang="tr-TR" sz="2000" spc="200" dirty="0"/>
              <a:t>  Bilişim Sistemleri Mühendisliği (M.T.O.K.) </a:t>
            </a:r>
            <a:r>
              <a:rPr lang="tr-TR" sz="2000" spc="200" dirty="0" smtClean="0"/>
              <a:t>MF-4</a:t>
            </a:r>
          </a:p>
          <a:p>
            <a:pPr algn="l"/>
            <a:r>
              <a:rPr lang="tr-TR" sz="2000" spc="200" dirty="0"/>
              <a:t/>
            </a:r>
            <a:br>
              <a:rPr lang="tr-TR" sz="2000" spc="200" dirty="0"/>
            </a:br>
            <a:r>
              <a:rPr lang="tr-TR" sz="2000" spc="200" dirty="0"/>
              <a:t>  Adli Bilişim Mühendisliği (M.T.O.K.) </a:t>
            </a:r>
            <a:r>
              <a:rPr lang="tr-TR" sz="2000" spc="200" dirty="0" smtClean="0"/>
              <a:t>MF-4</a:t>
            </a:r>
          </a:p>
          <a:p>
            <a:pPr algn="l"/>
            <a:r>
              <a:rPr lang="tr-TR" sz="2000" spc="200" dirty="0"/>
              <a:t/>
            </a:r>
            <a:br>
              <a:rPr lang="tr-TR" sz="2000" spc="200" dirty="0"/>
            </a:br>
            <a:r>
              <a:rPr lang="tr-TR" sz="2000" spc="200" dirty="0"/>
              <a:t>  Biyomedikal Mühendisliği (M.T.O.K.) </a:t>
            </a:r>
            <a:r>
              <a:rPr lang="tr-TR" sz="2000" spc="200" dirty="0" smtClean="0"/>
              <a:t>MF-4</a:t>
            </a:r>
          </a:p>
          <a:p>
            <a:pPr algn="l"/>
            <a:r>
              <a:rPr lang="tr-TR" sz="2000" spc="200" dirty="0"/>
              <a:t/>
            </a:r>
            <a:br>
              <a:rPr lang="tr-TR" sz="2000" spc="200" dirty="0"/>
            </a:br>
            <a:r>
              <a:rPr lang="tr-TR" sz="2000" spc="200" dirty="0"/>
              <a:t>  Elektrik-Elektronik Mühendisliği (M.T.O.K.) </a:t>
            </a:r>
            <a:r>
              <a:rPr lang="tr-TR" sz="2000" spc="200" dirty="0" smtClean="0"/>
              <a:t>MF-4</a:t>
            </a:r>
          </a:p>
          <a:p>
            <a:pPr algn="l"/>
            <a:r>
              <a:rPr lang="tr-TR" sz="2000" spc="200" dirty="0"/>
              <a:t/>
            </a:r>
            <a:br>
              <a:rPr lang="tr-TR" sz="2000" spc="200" dirty="0"/>
            </a:br>
            <a:r>
              <a:rPr lang="tr-TR" sz="2000" spc="200" dirty="0"/>
              <a:t>  Yazılım Mühendisliği (M.T.O.K.) MF-4</a:t>
            </a:r>
            <a:r>
              <a:rPr lang="tr-TR" sz="1300" dirty="0" smtClean="0"/>
              <a:t/>
            </a:r>
            <a:br>
              <a:rPr lang="tr-TR" sz="1300" dirty="0" smtClean="0"/>
            </a:br>
            <a:endParaRPr lang="tr-TR" sz="1300"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860533" y="-1473469"/>
            <a:ext cx="4750067" cy="11912869"/>
          </a:xfrm>
          <a:prstGeom prst="rect">
            <a:avLst/>
          </a:prstGeom>
        </p:spPr>
      </p:pic>
    </p:spTree>
    <p:extLst>
      <p:ext uri="{BB962C8B-B14F-4D97-AF65-F5344CB8AC3E}">
        <p14:creationId xmlns:p14="http://schemas.microsoft.com/office/powerpoint/2010/main" val="656688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151379"/>
            <a:ext cx="10178322" cy="830398"/>
          </a:xfrm>
        </p:spPr>
        <p:txBody>
          <a:bodyPr>
            <a:normAutofit/>
          </a:bodyPr>
          <a:lstStyle/>
          <a:p>
            <a:r>
              <a:rPr lang="tr-TR" sz="1600" dirty="0"/>
              <a:t>Bilişim Teknolojileri; bilgisayar sektöründeki gelişmelerin sonucunda ortaya çıkmış; verileri saklamak, iletmek, işlemek için kullanılan bilgisayar donanım ve yazılım teknolojilerini içeren bir daldır.</a:t>
            </a:r>
            <a:endParaRPr lang="tr-TR" sz="1600"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1678" y="2286000"/>
            <a:ext cx="10178322" cy="4572000"/>
          </a:xfrm>
        </p:spPr>
      </p:pic>
    </p:spTree>
    <p:extLst>
      <p:ext uri="{BB962C8B-B14F-4D97-AF65-F5344CB8AC3E}">
        <p14:creationId xmlns:p14="http://schemas.microsoft.com/office/powerpoint/2010/main" val="2221103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151379"/>
            <a:ext cx="10178322" cy="830398"/>
          </a:xfrm>
        </p:spPr>
        <p:txBody>
          <a:bodyPr>
            <a:noAutofit/>
          </a:bodyPr>
          <a:lstStyle/>
          <a:p>
            <a:r>
              <a:rPr lang="tr-TR" sz="1200" dirty="0"/>
              <a:t>Güncel bir bakışla; bilgisayar donanımı, yazılımı, bilgisayar ağları, iletişim teknolojileri, prosedürler, internet</a:t>
            </a:r>
            <a:r>
              <a:rPr lang="tr-TR" sz="1200" dirty="0" smtClean="0"/>
              <a:t>, intranet </a:t>
            </a:r>
            <a:r>
              <a:rPr lang="tr-TR" sz="1200" dirty="0"/>
              <a:t>ve iletişim araçları gibi çok sayıda bileşene sahiptir. </a:t>
            </a:r>
            <a:r>
              <a:rPr lang="tr-TR" sz="1200" dirty="0" smtClean="0"/>
              <a:t>Bilişim </a:t>
            </a:r>
            <a:r>
              <a:rPr lang="tr-TR" sz="1200" dirty="0"/>
              <a:t>sektörü dünyada son 50 yıldır var olan ancak günümüzde olağanüstü öneme sahip olan bir sektördür. </a:t>
            </a:r>
            <a:r>
              <a:rPr lang="tr-TR" sz="1200" dirty="0"/>
              <a:t>Katma değeri oldukça yüksek olan bilişim sektörü, gelişmiş ülkelerde gözde sektörlerin başında gelmektedir.</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1678" y="1082675"/>
            <a:ext cx="10178322" cy="5703888"/>
          </a:xfrm>
        </p:spPr>
      </p:pic>
    </p:spTree>
    <p:extLst>
      <p:ext uri="{BB962C8B-B14F-4D97-AF65-F5344CB8AC3E}">
        <p14:creationId xmlns:p14="http://schemas.microsoft.com/office/powerpoint/2010/main" val="1795572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151379"/>
            <a:ext cx="10178322" cy="830398"/>
          </a:xfrm>
        </p:spPr>
        <p:txBody>
          <a:bodyPr>
            <a:normAutofit fontScale="90000"/>
          </a:bodyPr>
          <a:lstStyle/>
          <a:p>
            <a:r>
              <a:rPr lang="tr-TR" sz="1300" dirty="0" smtClean="0"/>
              <a:t>Ülkemizde </a:t>
            </a:r>
            <a:r>
              <a:rPr lang="tr-TR" sz="1300" dirty="0"/>
              <a:t>işletmeler kurumsallaşma yolunda hızla ilerledikçe bilişim teknolojileri alanına olan ihtiyaç daha da artmaya başlamıştır. Bu </a:t>
            </a:r>
            <a:r>
              <a:rPr lang="tr-TR" sz="1300" dirty="0" smtClean="0"/>
              <a:t>sebepten, </a:t>
            </a:r>
            <a:r>
              <a:rPr lang="tr-TR" sz="1300" dirty="0"/>
              <a:t>bilişim teknolojileri alanında yeterlilik sahibi insanlara çok ihtiyaç duyulmaktadır. </a:t>
            </a:r>
            <a:r>
              <a:rPr lang="tr-TR" sz="1300" dirty="0"/>
              <a:t>Ancak doğru olan bu alanın içinde, temelden bu yeterliliklere sahip insanlar yetiştirmektir. İşte biz de bu gençleri yetiştirmek için tam donanımlı 2 adet bilişim teknolojileri laboratuvarı ve alanında uzman genç ve dinamik Bilişim Teknolojileri Öğretmenleriyle hizmet sunmaktayız.</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1678" y="1082675"/>
            <a:ext cx="10178322" cy="5703888"/>
          </a:xfrm>
        </p:spPr>
      </p:pic>
    </p:spTree>
    <p:extLst>
      <p:ext uri="{BB962C8B-B14F-4D97-AF65-F5344CB8AC3E}">
        <p14:creationId xmlns:p14="http://schemas.microsoft.com/office/powerpoint/2010/main" val="1537614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151379"/>
            <a:ext cx="10178322" cy="830398"/>
          </a:xfrm>
        </p:spPr>
        <p:txBody>
          <a:bodyPr>
            <a:normAutofit/>
          </a:bodyPr>
          <a:lstStyle/>
          <a:p>
            <a:r>
              <a:rPr lang="tr-TR" sz="1600" dirty="0"/>
              <a:t>Bilişim Teknolojileri; bilgisayar sektöründeki gelişmelerin sonucunda ortaya çıkmış; verileri saklamak, iletmek, işlemek için kullanılan bilgisayar donanım ve yazılım teknolojilerini içeren bir daldır.</a:t>
            </a:r>
            <a:endParaRPr lang="tr-TR" sz="16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1678" y="1082675"/>
            <a:ext cx="10178322" cy="5703888"/>
          </a:xfrm>
        </p:spPr>
      </p:pic>
    </p:spTree>
    <p:extLst>
      <p:ext uri="{BB962C8B-B14F-4D97-AF65-F5344CB8AC3E}">
        <p14:creationId xmlns:p14="http://schemas.microsoft.com/office/powerpoint/2010/main" val="3354758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151378"/>
            <a:ext cx="10178322" cy="1629295"/>
          </a:xfrm>
        </p:spPr>
        <p:txBody>
          <a:bodyPr>
            <a:noAutofit/>
          </a:bodyPr>
          <a:lstStyle/>
          <a:p>
            <a:r>
              <a:rPr lang="tr-TR" sz="1200" u="sng" dirty="0" smtClean="0"/>
              <a:t>1</a:t>
            </a:r>
            <a:r>
              <a:rPr lang="tr-TR" sz="1200" u="sng" dirty="0"/>
              <a:t>. Alan Tanımı</a:t>
            </a:r>
            <a:r>
              <a:rPr lang="tr-TR" sz="1200" dirty="0"/>
              <a:t/>
            </a:r>
            <a:br>
              <a:rPr lang="tr-TR" sz="1200" dirty="0"/>
            </a:br>
            <a:r>
              <a:rPr lang="tr-TR" sz="1200" dirty="0"/>
              <a:t>Bilişim teknolojileri alanı, bilgisayar sistemlerinin yazılım ve donanım kurulumu yanında alanın altında yer alan ağ işletmenliği, bilgisayar teknik servisi, veritabanı programcılığı ve web programcılığı dallarının yeterliliklerini kazandırmaya yönelik eğitim ve öğretim verilen alandır</a:t>
            </a:r>
            <a:r>
              <a:rPr lang="tr-TR" sz="1200" dirty="0" smtClean="0"/>
              <a:t>.</a:t>
            </a:r>
            <a:br>
              <a:rPr lang="tr-TR" sz="1200" dirty="0" smtClean="0"/>
            </a:br>
            <a:r>
              <a:rPr lang="tr-TR" sz="1200" dirty="0"/>
              <a:t> </a:t>
            </a:r>
            <a:r>
              <a:rPr lang="tr-TR" sz="1200" dirty="0" smtClean="0"/>
              <a:t/>
            </a:r>
            <a:br>
              <a:rPr lang="tr-TR" sz="1200" dirty="0" smtClean="0"/>
            </a:br>
            <a:r>
              <a:rPr lang="tr-TR" sz="1200" u="sng" dirty="0" smtClean="0"/>
              <a:t>2.Alanın </a:t>
            </a:r>
            <a:r>
              <a:rPr lang="tr-TR" sz="1200" u="sng" dirty="0"/>
              <a:t>Amacı</a:t>
            </a:r>
            <a:r>
              <a:rPr lang="tr-TR" sz="1200" dirty="0"/>
              <a:t/>
            </a:r>
            <a:br>
              <a:rPr lang="tr-TR" sz="1200" dirty="0"/>
            </a:br>
            <a:r>
              <a:rPr lang="tr-TR" sz="1200" dirty="0"/>
              <a:t>Bilişim teknolojileri alanında yer alan dallarda sektörün ihtiyaçları, bilimsel ve teknolojik gelişmeler doğrultusunda gerekli olan mesleki yeterlilikleri kazandıran nitelikli meslek elemanlarını yetiştirmek amaçlanmaktadır</a:t>
            </a:r>
            <a:r>
              <a:rPr lang="tr-TR" dirty="0"/>
              <a:t/>
            </a:r>
            <a:br>
              <a:rPr lang="tr-TR" dirty="0"/>
            </a:br>
            <a:r>
              <a:rPr lang="tr-TR" sz="4000" dirty="0"/>
              <a:t/>
            </a:r>
            <a:br>
              <a:rPr lang="tr-TR" sz="4000" dirty="0"/>
            </a:br>
            <a:endParaRPr lang="tr-TR" sz="1100"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1678" y="1905802"/>
            <a:ext cx="10178322" cy="4952198"/>
          </a:xfrm>
        </p:spPr>
      </p:pic>
    </p:spTree>
    <p:extLst>
      <p:ext uri="{BB962C8B-B14F-4D97-AF65-F5344CB8AC3E}">
        <p14:creationId xmlns:p14="http://schemas.microsoft.com/office/powerpoint/2010/main" val="2426144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151379"/>
            <a:ext cx="10178322" cy="2986458"/>
          </a:xfrm>
        </p:spPr>
        <p:txBody>
          <a:bodyPr>
            <a:normAutofit fontScale="90000"/>
          </a:bodyPr>
          <a:lstStyle/>
          <a:p>
            <a:r>
              <a:rPr lang="tr-TR" sz="1100" u="sng" dirty="0" smtClean="0"/>
              <a:t>3</a:t>
            </a:r>
            <a:r>
              <a:rPr lang="tr-TR" sz="1100" u="sng" dirty="0"/>
              <a:t>. Bilişim Teknolojileri Alanının Dalları</a:t>
            </a:r>
            <a:r>
              <a:rPr lang="tr-TR" sz="1100" dirty="0"/>
              <a:t/>
            </a:r>
            <a:br>
              <a:rPr lang="tr-TR" sz="1100" dirty="0"/>
            </a:br>
            <a:r>
              <a:rPr lang="tr-TR" sz="1100" dirty="0"/>
              <a:t>Bilişim teknolojileri alanında 10.sınıfta aşağıdaki meslek dersleri ortak olarak verilmektedir:</a:t>
            </a:r>
            <a:br>
              <a:rPr lang="tr-TR" sz="1100" dirty="0"/>
            </a:br>
            <a:r>
              <a:rPr lang="tr-TR" sz="1100" dirty="0"/>
              <a:t> </a:t>
            </a:r>
            <a:br>
              <a:rPr lang="tr-TR" sz="1100" dirty="0"/>
            </a:br>
            <a:r>
              <a:rPr lang="tr-TR" sz="1100" dirty="0"/>
              <a:t>-  Bilişim Teknolojileri Temelleri</a:t>
            </a:r>
            <a:br>
              <a:rPr lang="tr-TR" sz="1100" dirty="0"/>
            </a:br>
            <a:r>
              <a:rPr lang="tr-TR" sz="1100" dirty="0"/>
              <a:t>-  Programlama Temelleri                   </a:t>
            </a:r>
            <a:br>
              <a:rPr lang="tr-TR" sz="1100" dirty="0"/>
            </a:br>
            <a:r>
              <a:rPr lang="tr-TR" sz="1100" dirty="0"/>
              <a:t>-  </a:t>
            </a:r>
            <a:r>
              <a:rPr lang="tr-TR" sz="1100" dirty="0" smtClean="0"/>
              <a:t>OFİS Programları</a:t>
            </a:r>
            <a:r>
              <a:rPr lang="tr-TR" sz="1100" dirty="0"/>
              <a:t/>
            </a:r>
            <a:br>
              <a:rPr lang="tr-TR" sz="1100" dirty="0"/>
            </a:br>
            <a:r>
              <a:rPr lang="tr-TR" sz="1100" dirty="0"/>
              <a:t>-  Bilişim Teknik </a:t>
            </a:r>
            <a:r>
              <a:rPr lang="tr-TR" sz="1100" dirty="0" smtClean="0"/>
              <a:t>Resmi</a:t>
            </a:r>
            <a:r>
              <a:rPr lang="tr-TR" sz="1100" dirty="0"/>
              <a:t/>
            </a:r>
            <a:br>
              <a:rPr lang="tr-TR" sz="1100" dirty="0"/>
            </a:br>
            <a:r>
              <a:rPr lang="tr-TR" sz="1100" dirty="0"/>
              <a:t>10.sınıf sonunda öğrenciler istek, yetenek ve meslek derslerindeki başarılarına göre farklı dallara ayrılmaktadır. </a:t>
            </a:r>
            <a:r>
              <a:rPr lang="tr-TR" sz="1100" dirty="0"/>
              <a:t>Bölümümüzde Anadolu Meslek Programında web programcılığı dalı bulunmaktadır.</a:t>
            </a:r>
            <a:br>
              <a:rPr lang="tr-TR" sz="1100" dirty="0"/>
            </a:br>
            <a:r>
              <a:rPr lang="tr-TR" sz="1100" dirty="0"/>
              <a:t> </a:t>
            </a:r>
            <a:br>
              <a:rPr lang="tr-TR" sz="1100" dirty="0"/>
            </a:br>
            <a:r>
              <a:rPr lang="tr-TR" sz="1100" dirty="0"/>
              <a:t>  </a:t>
            </a:r>
            <a:r>
              <a:rPr lang="tr-TR" sz="1100" u="sng" dirty="0"/>
              <a:t>Web Programcılığı </a:t>
            </a:r>
            <a:r>
              <a:rPr lang="tr-TR" sz="1100" u="sng" dirty="0" smtClean="0"/>
              <a:t>Dalı</a:t>
            </a:r>
            <a:r>
              <a:rPr lang="tr-TR" sz="1100" dirty="0"/>
              <a:t/>
            </a:r>
            <a:br>
              <a:rPr lang="tr-TR" sz="1100" dirty="0"/>
            </a:br>
            <a:r>
              <a:rPr lang="tr-TR" sz="1100" dirty="0"/>
              <a:t> Bilgisayar sistemlerinin donanım ve yazılım olarak kurulumu bilgilerinin yanında, web sayfası tasarımına ve programlama dilleri yardımıyla etkileşimli web uygulamaları hazırlanmasına yönelik eğitim ve öğretim verilir.</a:t>
            </a:r>
            <a:br>
              <a:rPr lang="tr-TR" sz="1100" dirty="0"/>
            </a:br>
            <a:r>
              <a:rPr lang="tr-TR" sz="1100" dirty="0"/>
              <a:t> </a:t>
            </a:r>
            <a:br>
              <a:rPr lang="tr-TR" sz="1100" dirty="0"/>
            </a:br>
            <a:r>
              <a:rPr lang="tr-TR" sz="1100" dirty="0"/>
              <a:t>    11.Sınıfta</a:t>
            </a:r>
            <a:br>
              <a:rPr lang="tr-TR" sz="1100" dirty="0"/>
            </a:br>
            <a:r>
              <a:rPr lang="tr-TR" sz="1100" dirty="0"/>
              <a:t>    Web Tasarım ve Programlama  </a:t>
            </a:r>
            <a:r>
              <a:rPr lang="tr-TR" sz="1100" dirty="0"/>
              <a:t>	</a:t>
            </a:r>
            <a:r>
              <a:rPr lang="tr-TR" sz="1100" dirty="0" smtClean="0"/>
              <a:t>Grafik Animasyon		AÇIK KAYNAK İŞLETİM SİSTEMLERİ</a:t>
            </a:r>
            <a:r>
              <a:rPr lang="tr-TR" sz="1100" dirty="0"/>
              <a:t/>
            </a:r>
            <a:br>
              <a:rPr lang="tr-TR" sz="1100" dirty="0"/>
            </a:br>
            <a:r>
              <a:rPr lang="tr-TR" sz="1100" dirty="0"/>
              <a:t> </a:t>
            </a:r>
            <a:br>
              <a:rPr lang="tr-TR" sz="1100" dirty="0"/>
            </a:br>
            <a:r>
              <a:rPr lang="tr-TR" sz="1100" dirty="0"/>
              <a:t>    </a:t>
            </a:r>
            <a:r>
              <a:rPr lang="tr-TR" sz="1100" dirty="0" smtClean="0"/>
              <a:t>12.Sınıfta</a:t>
            </a:r>
            <a:r>
              <a:rPr lang="tr-TR" sz="1100" dirty="0"/>
              <a:t/>
            </a:r>
            <a:br>
              <a:rPr lang="tr-TR" sz="1100" dirty="0"/>
            </a:br>
            <a:r>
              <a:rPr lang="tr-TR" sz="1100" dirty="0"/>
              <a:t>    </a:t>
            </a:r>
            <a:r>
              <a:rPr lang="tr-TR" sz="1100" dirty="0" smtClean="0"/>
              <a:t>İŞLETMELERDE BECERİ EĞİTİMİ		İnternet Programcılığı	</a:t>
            </a:r>
            <a:r>
              <a:rPr lang="tr-TR" sz="1100" cap="none" dirty="0" smtClean="0"/>
              <a:t>gibi dersler alırlar</a:t>
            </a:r>
            <a:r>
              <a:rPr lang="tr-TR" sz="1100" dirty="0" smtClean="0"/>
              <a:t>.</a:t>
            </a:r>
            <a:r>
              <a:rPr lang="tr-TR" sz="4400" dirty="0"/>
              <a:t/>
            </a:r>
            <a:br>
              <a:rPr lang="tr-TR" sz="4400" dirty="0"/>
            </a:br>
            <a:endParaRPr lang="tr-TR" sz="12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1678" y="3017838"/>
            <a:ext cx="10178322" cy="3592512"/>
          </a:xfrm>
        </p:spPr>
      </p:pic>
    </p:spTree>
    <p:extLst>
      <p:ext uri="{BB962C8B-B14F-4D97-AF65-F5344CB8AC3E}">
        <p14:creationId xmlns:p14="http://schemas.microsoft.com/office/powerpoint/2010/main" val="410318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151379"/>
            <a:ext cx="10178322" cy="1350162"/>
          </a:xfrm>
        </p:spPr>
        <p:txBody>
          <a:bodyPr>
            <a:normAutofit fontScale="90000"/>
          </a:bodyPr>
          <a:lstStyle/>
          <a:p>
            <a:r>
              <a:rPr lang="tr-TR" sz="1300" u="sng" dirty="0" smtClean="0"/>
              <a:t>4</a:t>
            </a:r>
            <a:r>
              <a:rPr lang="tr-TR" sz="1300" u="sng" dirty="0"/>
              <a:t>.</a:t>
            </a:r>
            <a:r>
              <a:rPr lang="tr-TR" sz="1300" u="sng" dirty="0"/>
              <a:t> İş </a:t>
            </a:r>
            <a:r>
              <a:rPr lang="tr-TR" sz="1300" u="sng" dirty="0" smtClean="0"/>
              <a:t>Olanakları</a:t>
            </a:r>
            <a:br>
              <a:rPr lang="tr-TR" sz="1300" u="sng" dirty="0" smtClean="0"/>
            </a:br>
            <a:r>
              <a:rPr lang="tr-TR" sz="1300" dirty="0"/>
              <a:t/>
            </a:r>
            <a:br>
              <a:rPr lang="tr-TR" sz="1300" dirty="0"/>
            </a:br>
            <a:r>
              <a:rPr lang="tr-TR" sz="1300" dirty="0"/>
              <a:t>      Bilişim Teknolojileri Alanından mezun öğrencilerimiz bilgisayar firmalarında veya büyük işletmelerde teknisyen, web tasarımcı, müşteri temsilcisi gibi mesleklerde istihdam </a:t>
            </a:r>
            <a:r>
              <a:rPr lang="tr-TR" sz="1300" dirty="0" err="1"/>
              <a:t>edilmektedir.Kullanıcı</a:t>
            </a:r>
            <a:r>
              <a:rPr lang="tr-TR" sz="1300" dirty="0"/>
              <a:t> </a:t>
            </a:r>
            <a:r>
              <a:rPr lang="tr-TR" sz="1300" dirty="0" err="1"/>
              <a:t>arayüzüne</a:t>
            </a:r>
            <a:r>
              <a:rPr lang="tr-TR" sz="1300" dirty="0"/>
              <a:t> sahip uygulama ve veritabanı programları kullanımı ve yönetimi hizmeti veren ya da bu hizmetlere ihtiyaç duyan firma, kamu kurum ve kuruluşlarında; web tasarımı hizmeti veren veya web ortamında çalışan etkileşimli programlar hazırlayan yazılım şirketlerinde ya da bu hizmetlere ihtiyaç duyan firma, kamu kurum ve kuruluşlarında çalışabilirler.</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4054842" y="-517162"/>
            <a:ext cx="4572000" cy="10178323"/>
          </a:xfrm>
        </p:spPr>
      </p:pic>
    </p:spTree>
    <p:extLst>
      <p:ext uri="{BB962C8B-B14F-4D97-AF65-F5344CB8AC3E}">
        <p14:creationId xmlns:p14="http://schemas.microsoft.com/office/powerpoint/2010/main" val="3007974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151379"/>
            <a:ext cx="10178322" cy="1484916"/>
          </a:xfrm>
        </p:spPr>
        <p:txBody>
          <a:bodyPr>
            <a:normAutofit fontScale="90000"/>
          </a:bodyPr>
          <a:lstStyle/>
          <a:p>
            <a:r>
              <a:rPr lang="tr-TR" sz="1300" u="sng" dirty="0"/>
              <a:t>5</a:t>
            </a:r>
            <a:r>
              <a:rPr lang="tr-TR" sz="1300" u="sng" dirty="0"/>
              <a:t>.</a:t>
            </a:r>
            <a:r>
              <a:rPr lang="tr-TR" sz="1300" u="sng" dirty="0"/>
              <a:t> </a:t>
            </a:r>
            <a:r>
              <a:rPr lang="tr-TR" sz="1300" u="sng" dirty="0"/>
              <a:t>Bilişim Teknolojileri </a:t>
            </a:r>
            <a:r>
              <a:rPr lang="tr-TR" sz="1300" u="sng" dirty="0" smtClean="0"/>
              <a:t>Alanının BAZI Avantajları</a:t>
            </a:r>
            <a:br>
              <a:rPr lang="tr-TR" sz="1300" u="sng" dirty="0" smtClean="0"/>
            </a:br>
            <a:r>
              <a:rPr lang="tr-TR" sz="1300" dirty="0"/>
              <a:t/>
            </a:r>
            <a:br>
              <a:rPr lang="tr-TR" sz="1300" dirty="0"/>
            </a:br>
            <a:r>
              <a:rPr lang="tr-TR" sz="1300" dirty="0"/>
              <a:t>1)Okumuzda diplomayı aldıktan sonra diploma ile kendinize işyeri açabilirsiniz. </a:t>
            </a:r>
            <a:r>
              <a:rPr lang="tr-TR" sz="1300" dirty="0"/>
              <a:t>İşyeri açarken sermaye gerektirmeyen tek dal web programcılığı dalıdır.</a:t>
            </a:r>
            <a:br>
              <a:rPr lang="tr-TR" sz="1300" dirty="0"/>
            </a:br>
            <a:r>
              <a:rPr lang="tr-TR" sz="1300" dirty="0"/>
              <a:t>2)Geleceğin meslekleri arasında birinci sırada yer alan alandır</a:t>
            </a:r>
            <a:r>
              <a:rPr lang="tr-TR" sz="1300" dirty="0" smtClean="0"/>
              <a:t>.</a:t>
            </a:r>
            <a:r>
              <a:rPr lang="tr-TR" sz="1300" dirty="0"/>
              <a:t/>
            </a:r>
            <a:br>
              <a:rPr lang="tr-TR" sz="1300" dirty="0"/>
            </a:br>
            <a:r>
              <a:rPr lang="tr-TR" sz="1300" dirty="0"/>
              <a:t>3</a:t>
            </a:r>
            <a:r>
              <a:rPr lang="tr-TR" sz="1300" dirty="0" smtClean="0"/>
              <a:t>) </a:t>
            </a:r>
            <a:r>
              <a:rPr lang="tr-TR" sz="1300" dirty="0"/>
              <a:t>Kendinizi geliştirdiğiniz taktirde çok kısa sürede çok maaş almaya başlayabileceğiniz bir alandır. Dünyada en çok para kazanan Bilişim Teknolojileri alanındakilerdir. </a:t>
            </a:r>
            <a:br>
              <a:rPr lang="tr-TR" sz="1300" dirty="0"/>
            </a:br>
            <a:r>
              <a:rPr lang="tr-TR" sz="1300" dirty="0" smtClean="0"/>
              <a:t>4) </a:t>
            </a:r>
            <a:r>
              <a:rPr lang="tr-TR" sz="1300" dirty="0"/>
              <a:t>Dersler sınıfta değil ağırlıklı olarak </a:t>
            </a:r>
            <a:r>
              <a:rPr lang="tr-TR" sz="1300" dirty="0" smtClean="0"/>
              <a:t>laboratuvarda </a:t>
            </a:r>
            <a:r>
              <a:rPr lang="tr-TR" sz="1300" dirty="0"/>
              <a:t>uygulamalı olarak işlenir. </a:t>
            </a:r>
            <a:r>
              <a:rPr lang="tr-TR" dirty="0"/>
              <a:t/>
            </a:r>
            <a:br>
              <a:rPr lang="tr-TR" dirty="0"/>
            </a:br>
            <a:endParaRPr lang="tr-TR" sz="1600"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1678" y="2286000"/>
            <a:ext cx="10178322" cy="4572000"/>
          </a:xfrm>
        </p:spPr>
      </p:pic>
    </p:spTree>
    <p:extLst>
      <p:ext uri="{BB962C8B-B14F-4D97-AF65-F5344CB8AC3E}">
        <p14:creationId xmlns:p14="http://schemas.microsoft.com/office/powerpoint/2010/main" val="541075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TM10001106[[fn=Rozet]]</Template>
  <TotalTime>59</TotalTime>
  <Words>194</Words>
  <Application>Microsoft Office PowerPoint</Application>
  <PresentationFormat>Geniş ekran</PresentationFormat>
  <Paragraphs>14</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Gill Sans MT</vt:lpstr>
      <vt:lpstr>Impact</vt:lpstr>
      <vt:lpstr>Badge</vt:lpstr>
      <vt:lpstr>PowerPoint Sunusu</vt:lpstr>
      <vt:lpstr>Bilişim Teknolojileri; bilgisayar sektöründeki gelişmelerin sonucunda ortaya çıkmış; verileri saklamak, iletmek, işlemek için kullanılan bilgisayar donanım ve yazılım teknolojilerini içeren bir daldır.</vt:lpstr>
      <vt:lpstr>Güncel bir bakışla; bilgisayar donanımı, yazılımı, bilgisayar ağları, iletişim teknolojileri, prosedürler, internet, intranet ve iletişim araçları gibi çok sayıda bileşene sahiptir. Bilişim sektörü dünyada son 50 yıldır var olan ancak günümüzde olağanüstü öneme sahip olan bir sektördür. Katma değeri oldukça yüksek olan bilişim sektörü, gelişmiş ülkelerde gözde sektörlerin başında gelmektedir.</vt:lpstr>
      <vt:lpstr>Ülkemizde işletmeler kurumsallaşma yolunda hızla ilerledikçe bilişim teknolojileri alanına olan ihtiyaç daha da artmaya başlamıştır. Bu sebepten, bilişim teknolojileri alanında yeterlilik sahibi insanlara çok ihtiyaç duyulmaktadır. Ancak doğru olan bu alanın içinde, temelden bu yeterliliklere sahip insanlar yetiştirmektir. İşte biz de bu gençleri yetiştirmek için tam donanımlı 2 adet bilişim teknolojileri laboratuvarı ve alanında uzman genç ve dinamik Bilişim Teknolojileri Öğretmenleriyle hizmet sunmaktayız.</vt:lpstr>
      <vt:lpstr>Bilişim Teknolojileri; bilgisayar sektöründeki gelişmelerin sonucunda ortaya çıkmış; verileri saklamak, iletmek, işlemek için kullanılan bilgisayar donanım ve yazılım teknolojilerini içeren bir daldır.</vt:lpstr>
      <vt:lpstr>1. Alan Tanımı Bilişim teknolojileri alanı, bilgisayar sistemlerinin yazılım ve donanım kurulumu yanında alanın altında yer alan ağ işletmenliği, bilgisayar teknik servisi, veritabanı programcılığı ve web programcılığı dallarının yeterliliklerini kazandırmaya yönelik eğitim ve öğretim verilen alandır.   2.Alanın Amacı Bilişim teknolojileri alanında yer alan dallarda sektörün ihtiyaçları, bilimsel ve teknolojik gelişmeler doğrultusunda gerekli olan mesleki yeterlilikleri kazandıran nitelikli meslek elemanlarını yetiştirmek amaçlanmaktadır  </vt:lpstr>
      <vt:lpstr>3. Bilişim Teknolojileri Alanının Dalları Bilişim teknolojileri alanında 10.sınıfta aşağıdaki meslek dersleri ortak olarak verilmektedir:   -  Bilişim Teknolojileri Temelleri -  Programlama Temelleri                    -  OFİS Programları -  Bilişim Teknik Resmi 10.sınıf sonunda öğrenciler istek, yetenek ve meslek derslerindeki başarılarına göre farklı dallara ayrılmaktadır. Bölümümüzde Anadolu Meslek Programında web programcılığı dalı bulunmaktadır.     Web Programcılığı Dalı  Bilgisayar sistemlerinin donanım ve yazılım olarak kurulumu bilgilerinin yanında, web sayfası tasarımına ve programlama dilleri yardımıyla etkileşimli web uygulamaları hazırlanmasına yönelik eğitim ve öğretim verilir.       11.Sınıfta     Web Tasarım ve Programlama   Grafik Animasyon  AÇIK KAYNAK İŞLETİM SİSTEMLERİ       12.Sınıfta     İŞLETMELERDE BECERİ EĞİTİMİ  İnternet Programcılığı gibi dersler alırlar. </vt:lpstr>
      <vt:lpstr>4. İş Olanakları        Bilişim Teknolojileri Alanından mezun öğrencilerimiz bilgisayar firmalarında veya büyük işletmelerde teknisyen, web tasarımcı, müşteri temsilcisi gibi mesleklerde istihdam edilmektedir.Kullanıcı arayüzüne sahip uygulama ve veritabanı programları kullanımı ve yönetimi hizmeti veren ya da bu hizmetlere ihtiyaç duyan firma, kamu kurum ve kuruluşlarında; web tasarımı hizmeti veren veya web ortamında çalışan etkileşimli programlar hazırlayan yazılım şirketlerinde ya da bu hizmetlere ihtiyaç duyan firma, kamu kurum ve kuruluşlarında çalışabilirler.</vt:lpstr>
      <vt:lpstr>5. Bilişim Teknolojileri Alanının BAZI Avantajları  1)Okumuzda diplomayı aldıktan sonra diploma ile kendinize işyeri açabilirsiniz. İşyeri açarken sermaye gerektirmeyen tek dal web programcılığı dalıdır. 2)Geleceğin meslekleri arasında birinci sırada yer alan alandır. 3) Kendinizi geliştirdiğiniz taktirde çok kısa sürede çok maaş almaya başlayabileceğiniz bir alandır. Dünyada en çok para kazanan Bilişim Teknolojileri alanındakilerdir.  4) Dersler sınıfta değil ağırlıklı olarak laboratuvarda uygulamalı olarak işlenir.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TK_ogrenci_1</dc:creator>
  <cp:lastModifiedBy>TK_ogrenci_1</cp:lastModifiedBy>
  <cp:revision>5</cp:revision>
  <dcterms:created xsi:type="dcterms:W3CDTF">2019-12-03T10:36:29Z</dcterms:created>
  <dcterms:modified xsi:type="dcterms:W3CDTF">2019-12-03T11:35:52Z</dcterms:modified>
</cp:coreProperties>
</file>